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利用大语言模型弥补知识感知推荐中的用户侧知识差距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66.xml"/><Relationship Id="rId7" Type="http://schemas.openxmlformats.org/officeDocument/2006/relationships/image" Target="../media/image2.png"/><Relationship Id="rId6" Type="http://schemas.openxmlformats.org/officeDocument/2006/relationships/tags" Target="../tags/tag65.xml"/><Relationship Id="rId5" Type="http://schemas.openxmlformats.org/officeDocument/2006/relationships/image" Target="../media/image1.jpeg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65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9.png"/><Relationship Id="rId14" Type="http://schemas.openxmlformats.org/officeDocument/2006/relationships/image" Target="../media/image28.png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8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9.png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1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2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46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0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52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53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7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9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2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37"/>
          <p:cNvSpPr txBox="1"/>
          <p:nvPr/>
        </p:nvSpPr>
        <p:spPr>
          <a:xfrm>
            <a:off x="8215929" y="5971297"/>
            <a:ext cx="291989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Xin H.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7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Bridging Time and Domains:A Time-aware Framework for </a:t>
            </a:r>
            <a:endParaRPr lang="en-US" alt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Cross-Domain Sequential Recommendation</a:t>
            </a:r>
            <a:endParaRPr lang="en-US" alt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alt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WWW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’26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515" y="2033905"/>
            <a:ext cx="11793855" cy="3514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336" y="-73534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250"/>
            <a:ext cx="6973570" cy="47263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676390" y="2013268"/>
            <a:ext cx="5080000" cy="2553335"/>
          </a:xfrm>
          <a:prstGeom prst="rect">
            <a:avLst/>
          </a:prstGeom>
        </p:spPr>
        <p:txBody>
          <a:bodyPr>
            <a:spAutoFit/>
          </a:bodyPr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w/o Single: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Remove domain-specific embeddings ,only use domain-shared embeddings for prediction.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en-US" altLang="zh-CN"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w/o Cross: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Remove domain-shared embeddings ,only use domain-specific embeddings for prediction.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•</a:t>
            </a:r>
            <a:r>
              <a:rPr lang="en-US" altLang="zh-CN"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w/o TASE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:Replace time-sensitive attention with standard 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self-attention.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•</a:t>
            </a:r>
            <a:r>
              <a:rPr lang="en-US" altLang="zh-CN"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w/o TGPG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:Remove time-guided preference generator.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•</a:t>
            </a:r>
            <a:r>
              <a:rPr lang="en-US" altLang="zh-CN"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w/o MTDT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:Remove multi-scale windows based domain 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transfer module.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336" y="-73534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6910"/>
            <a:ext cx="5926455" cy="34277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455" y="730250"/>
            <a:ext cx="6045200" cy="30626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0" y="4018915"/>
            <a:ext cx="6309995" cy="2859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9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21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1" name="object 16"/>
          <p:cNvSpPr txBox="1"/>
          <p:nvPr/>
        </p:nvSpPr>
        <p:spPr>
          <a:xfrm>
            <a:off x="5009813" y="-61468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244975"/>
            <a:ext cx="12192000" cy="1791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经典的跨域序列推荐忽略了用户偏好的时间分布，阻碍了模型准确捕捉用户不断变化偏好的能力。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(i) </a:t>
            </a:r>
            <a:r>
              <a:rPr lang="zh-CN" altLang="en-US"/>
              <a:t>序列中的交互在时间上是非均匀分布的；如上图所示，用户交互在时间上并非均匀分布。用户频繁地将交互集中在短暂的时间段内，而长时间内缺乏交互，这进一步加剧了交互的稀疏性。以往的研究表明，由于偏好漂移问题（即用户偏好可能随时间发生变化），非均匀分布不利于捕捉用户偏好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(ii) </a:t>
            </a:r>
            <a:r>
              <a:rPr lang="zh-CN" altLang="en-US"/>
              <a:t>忽略了跨域迁移过程中的时间影响。当用户在两个域中都表现出丰富的交互时，模型应在此期间减少跨域偏好迁移，以减轻域特定信息可能带来的干扰。反之，当目标域的交互稀疏时，模型应积极地从源域迁移相关偏好，以弥补交互的不足并辅助目标域的推荐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8815"/>
            <a:ext cx="8035290" cy="3479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9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21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1" name="object 16"/>
          <p:cNvSpPr txBox="1"/>
          <p:nvPr/>
        </p:nvSpPr>
        <p:spPr>
          <a:xfrm>
            <a:off x="5009813" y="-61468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235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数据分析</a:t>
            </a:r>
            <a:endParaRPr lang="zh-CN" altLang="en-US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6810"/>
            <a:ext cx="7117080" cy="55454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26910" y="623570"/>
            <a:ext cx="5165090" cy="6068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a</a:t>
            </a:r>
            <a:r>
              <a:rPr lang="zh-CN" altLang="en-US"/>
              <a:t>图代表模式</a:t>
            </a:r>
            <a:r>
              <a:rPr lang="en-US" altLang="zh-CN"/>
              <a:t>1</a:t>
            </a:r>
            <a:r>
              <a:rPr lang="zh-CN" altLang="en-US"/>
              <a:t>，即</a:t>
            </a:r>
            <a:r>
              <a:rPr lang="en-US" altLang="zh-CN"/>
              <a:t>A</a:t>
            </a:r>
            <a:r>
              <a:rPr lang="zh-CN" altLang="en-US"/>
              <a:t>领域和</a:t>
            </a:r>
            <a:r>
              <a:rPr lang="en-US" altLang="zh-CN"/>
              <a:t>B</a:t>
            </a:r>
            <a:r>
              <a:rPr lang="zh-CN" altLang="en-US"/>
              <a:t>领域的交互在时间上重叠。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b</a:t>
            </a:r>
            <a:r>
              <a:rPr lang="zh-CN" altLang="en-US"/>
              <a:t>图代表模式</a:t>
            </a:r>
            <a:r>
              <a:rPr lang="en-US" altLang="zh-CN"/>
              <a:t>2</a:t>
            </a:r>
            <a:r>
              <a:rPr lang="zh-CN" altLang="en-US"/>
              <a:t>，</a:t>
            </a: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领域和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领域的交互在时间上不重叠。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图代表领域序列中两个</a:t>
            </a:r>
            <a:r>
              <a:rPr lang="en-US" altLang="zh-CN">
                <a:sym typeface="+mn-ea"/>
              </a:rPr>
              <a:t>item</a:t>
            </a:r>
            <a:r>
              <a:rPr lang="zh-CN" altLang="en-US">
                <a:sym typeface="+mn-ea"/>
              </a:rPr>
              <a:t>之间的时间间隔，</a:t>
            </a:r>
            <a:r>
              <a:rPr lang="en-US" altLang="zh-CN">
                <a:sym typeface="+mn-ea"/>
              </a:rPr>
              <a:t>Mix Domain</a:t>
            </a:r>
            <a:r>
              <a:rPr lang="zh-CN" altLang="en-US">
                <a:sym typeface="+mn-ea"/>
              </a:rPr>
              <a:t>代表两个领域的序列合并后的时间间隔。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d</a:t>
            </a:r>
            <a:r>
              <a:rPr lang="zh-CN" altLang="en-US"/>
              <a:t>图表示在</a:t>
            </a:r>
            <a:r>
              <a:rPr lang="en-US" altLang="zh-CN"/>
              <a:t>(i) Food-Kitchen, (ii) Movie-Book, (iii) Entertainment-Education</a:t>
            </a:r>
            <a:r>
              <a:rPr lang="zh-CN" altLang="en-US"/>
              <a:t>三个数据集上的模式分布。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250"/>
            <a:ext cx="12192000" cy="47726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5635625"/>
            <a:ext cx="1219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主要分为</a:t>
            </a:r>
            <a:r>
              <a:rPr lang="en-US" altLang="zh-CN"/>
              <a:t>4</a:t>
            </a:r>
            <a:r>
              <a:rPr lang="zh-CN" altLang="en-US"/>
              <a:t>个模块时间嵌入层，序列编码，偏好生成，偏好时间窗口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939" y="-61468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603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时间嵌入层</a:t>
            </a:r>
            <a:endParaRPr lang="zh-CN" altLang="en-US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435860" y="796925"/>
                <a:ext cx="6973570" cy="107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领域</a:t>
                </a:r>
                <a:r>
                  <a:rPr lang="en-US" altLang="zh-CN"/>
                  <a:t>A</a:t>
                </a:r>
                <a:r>
                  <a:rPr lang="zh-CN" altLang="en-US"/>
                  <a:t>交互序列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...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和领域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交互序列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...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对应的时间序列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e>
                      <m: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sup>
                        </m:sSup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...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e>
                      <m: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sup>
                        </m:sSup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...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序列按时间先后合并为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e>
                      <m: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𝑀</m:t>
                            </m:r>
                          </m:sup>
                        </m:sSup>
                      </m:sup>
                    </m:sSup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860" y="796925"/>
                <a:ext cx="6973570" cy="10756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" y="971550"/>
            <a:ext cx="2409825" cy="5324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2453640" y="1983740"/>
                <a:ext cx="9738995" cy="657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1.</a:t>
                </a:r>
                <a:r>
                  <a:rPr lang="zh-CN" altLang="en-US"/>
                  <a:t>物品编码</a:t>
                </a:r>
                <a:endParaRPr lang="zh-CN" altLang="en-US"/>
              </a:p>
              <a:p>
                <a:r>
                  <a:rPr lang="zh-CN" altLang="en-US"/>
                  <a:t>为每个域</a:t>
                </a:r>
                <a:r>
                  <a:rPr lang="en-US" altLang="zh-CN"/>
                  <a:t>(A</a:t>
                </a:r>
                <a:r>
                  <a:rPr lang="zh-CN" altLang="en-US"/>
                  <a:t>、</a:t>
                </a:r>
                <a:r>
                  <a:rPr lang="en-US" altLang="zh-CN"/>
                  <a:t>B</a:t>
                </a:r>
                <a:r>
                  <a:rPr lang="zh-CN" altLang="en-US"/>
                  <a:t>、</a:t>
                </a:r>
                <a:r>
                  <a:rPr lang="en-US" altLang="zh-CN"/>
                  <a:t>M)</a:t>
                </a:r>
                <a:r>
                  <a:rPr lang="zh-CN" altLang="en-US"/>
                  <a:t>分配一个矩阵</a:t>
                </a:r>
                <a:r>
                  <a:rPr lang="en-US" altLang="zh-CN"/>
                  <a:t>M</a:t>
                </a:r>
                <a:r>
                  <a:rPr lang="zh-CN" altLang="en-US"/>
                  <a:t>，得到各自表示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、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、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640" y="1983740"/>
                <a:ext cx="9738995" cy="6578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8625" y="2707640"/>
            <a:ext cx="3800475" cy="4286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7060" y="2684780"/>
            <a:ext cx="2200275" cy="4667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453640" y="3397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时间编码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5860" y="4447540"/>
            <a:ext cx="7134225" cy="6572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3340" y="5104765"/>
            <a:ext cx="5610225" cy="6286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3640" y="6096000"/>
            <a:ext cx="5619750" cy="762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453640" y="37699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编码绝对时间</a:t>
            </a: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9070" y="3687445"/>
            <a:ext cx="3665220" cy="4965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1290" y="3720465"/>
            <a:ext cx="2057400" cy="4572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453640" y="41548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编码时间间隔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453640" y="57867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融合绝对时间和时间间隔信息</a:t>
            </a:r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03565" y="5171440"/>
            <a:ext cx="3781425" cy="4953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94545" y="5619750"/>
            <a:ext cx="21526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939" y="-61468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606425"/>
            <a:ext cx="6176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Time-Aware Sequence Encoder (TASE)</a:t>
            </a:r>
            <a:endParaRPr lang="en-US" altLang="zh-CN" b="1"/>
          </a:p>
          <a:p>
            <a:endParaRPr lang="en-US" altLang="zh-CN" b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1235"/>
            <a:ext cx="3543300" cy="53721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43300" y="991235"/>
            <a:ext cx="7752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获取域</a:t>
            </a:r>
            <a:r>
              <a:rPr lang="en-US" altLang="zh-CN"/>
              <a:t>A</a:t>
            </a:r>
            <a:r>
              <a:rPr lang="zh-CN" altLang="en-US"/>
              <a:t>、</a:t>
            </a:r>
            <a:r>
              <a:rPr lang="en-US" altLang="zh-CN"/>
              <a:t>B</a:t>
            </a:r>
            <a:r>
              <a:rPr lang="zh-CN" altLang="en-US"/>
              <a:t>、</a:t>
            </a:r>
            <a:r>
              <a:rPr lang="en-US" altLang="zh-CN"/>
              <a:t>M</a:t>
            </a:r>
            <a:r>
              <a:rPr lang="zh-CN" altLang="en-US"/>
              <a:t>的邻接矩阵，再用图卷积学习物品间的相互关系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300" y="1419860"/>
            <a:ext cx="6634480" cy="7366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543300" y="19919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变种自注意力机制融合信息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300" y="2531110"/>
            <a:ext cx="6864985" cy="619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3543300" y="3321050"/>
                <a:ext cx="8131175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加入时间门控机制，用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来引入时间门控，控制应该更关注哪个时间段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3321050"/>
                <a:ext cx="8131175" cy="381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3300" y="3860165"/>
            <a:ext cx="5347335" cy="12363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43300" y="5254625"/>
            <a:ext cx="8475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接着再进行</a:t>
            </a:r>
            <a:r>
              <a:rPr lang="en-US" altLang="zh-CN"/>
              <a:t>K</a:t>
            </a:r>
            <a:r>
              <a:rPr lang="zh-CN" altLang="en-US"/>
              <a:t>层上述的自注意力过程，完成序列编码</a:t>
            </a:r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3300" y="5806440"/>
            <a:ext cx="5229860" cy="5835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3160" y="5806440"/>
            <a:ext cx="2314575" cy="457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0745" y="3143250"/>
            <a:ext cx="2809875" cy="5715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0445" y="6363335"/>
            <a:ext cx="2126615" cy="3384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939" y="-61468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6170"/>
            <a:ext cx="5505450" cy="5638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670560"/>
            <a:ext cx="5151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Time-guided Preference Generator (TGPG)</a:t>
            </a:r>
            <a:endParaRPr lang="en-US" altLang="zh-CN" b="1"/>
          </a:p>
        </p:txBody>
      </p:sp>
      <p:sp>
        <p:nvSpPr>
          <p:cNvPr id="9" name="文本框 8"/>
          <p:cNvSpPr txBox="1"/>
          <p:nvPr/>
        </p:nvSpPr>
        <p:spPr>
          <a:xfrm>
            <a:off x="5505450" y="737870"/>
            <a:ext cx="6616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先将序列表示均值作为用户整体目标偏好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0" y="1106170"/>
            <a:ext cx="4293870" cy="6877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395" y="2183765"/>
            <a:ext cx="5351145" cy="4076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820" y="3025140"/>
            <a:ext cx="6577330" cy="381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450" y="4637405"/>
            <a:ext cx="4543425" cy="4102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5450" y="6042660"/>
            <a:ext cx="5464175" cy="701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5505450" y="1828800"/>
                <a:ext cx="6514465" cy="39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用余弦函数对每个时间戳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编码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50" y="1828800"/>
                <a:ext cx="6514465" cy="3962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5573395" y="2624455"/>
                <a:ext cx="5298440" cy="37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进行标准前向加噪过程后进行去噪回到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𝑜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</m:sSup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95" y="2624455"/>
                <a:ext cx="5298440" cy="3702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92485" y="2554605"/>
            <a:ext cx="1000125" cy="438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5573395" y="3413125"/>
                <a:ext cx="6548755" cy="129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接着用</a:t>
                </a:r>
                <a:r>
                  <a:rPr lang="en-US" altLang="zh-CN"/>
                  <a:t>B</a:t>
                </a:r>
                <a:r>
                  <a:rPr lang="zh-CN" altLang="en-US"/>
                  <a:t>领域的时间戳作为引导用上述过程再生成一个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，表示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领域有交互的时间戳有什么偏好向量。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再用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中的偏好向量从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item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中挑选向量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作为补充向量添加到领域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的序列中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95" y="3413125"/>
                <a:ext cx="6548755" cy="12947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5505450" y="5128260"/>
            <a:ext cx="3908425" cy="375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扩充后得到增强序列</a:t>
            </a:r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8920" y="5085715"/>
            <a:ext cx="2580640" cy="38925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573395" y="5674360"/>
            <a:ext cx="6617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把同一批次的其他用户序列作为负样本进行对比学习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2924175"/>
            <a:ext cx="5866765" cy="78422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939" y="-61468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43050"/>
            <a:ext cx="3352800" cy="5200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717550"/>
            <a:ext cx="7317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Multi-Scale Time Windows Based Domain Transfer (MTDT)</a:t>
            </a:r>
            <a:endParaRPr lang="en-US" altLang="zh-CN" b="1"/>
          </a:p>
        </p:txBody>
      </p:sp>
      <p:sp>
        <p:nvSpPr>
          <p:cNvPr id="13" name="文本框 12"/>
          <p:cNvSpPr txBox="1"/>
          <p:nvPr/>
        </p:nvSpPr>
        <p:spPr>
          <a:xfrm>
            <a:off x="3352800" y="1085850"/>
            <a:ext cx="8839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设置了</a:t>
            </a:r>
            <a:r>
              <a:rPr lang="en-US" altLang="zh-CN"/>
              <a:t>3</a:t>
            </a:r>
            <a:r>
              <a:rPr lang="zh-CN" altLang="en-US"/>
              <a:t>种大小的时间窗口，计算窗口中的交互频率，根据频率算权重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1837055"/>
            <a:ext cx="4282440" cy="5956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393190"/>
            <a:ext cx="3743325" cy="5143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52800" y="2432685"/>
            <a:ext cx="8606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确保交互频率低的领域则权重小，采样多个频率权重对</a:t>
            </a:r>
            <a:endParaRPr lang="zh-CN" altLang="en-US"/>
          </a:p>
          <a:p>
            <a:r>
              <a:rPr lang="zh-CN" altLang="en-US"/>
              <a:t>计算差值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5085" y="2432685"/>
            <a:ext cx="713105" cy="3143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52800" y="36664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下面为预测任务损失函数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1365" y="4027170"/>
            <a:ext cx="4498340" cy="8496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800" y="4977130"/>
            <a:ext cx="4349750" cy="5105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7240" y="5441315"/>
            <a:ext cx="4385310" cy="9575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2800" y="6247130"/>
            <a:ext cx="6374130" cy="412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336" y="-73534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676910"/>
            <a:ext cx="10492105" cy="61156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4069</Words>
  <Application>WPS 演示</Application>
  <PresentationFormat>宽屏</PresentationFormat>
  <Paragraphs>242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Arial</vt:lpstr>
      <vt:lpstr>Trebuchet MS</vt:lpstr>
      <vt:lpstr>Times New Roman</vt:lpstr>
      <vt:lpstr>Times New Roman</vt:lpstr>
      <vt:lpstr>LinLibertineT</vt:lpstr>
      <vt:lpstr>Segoe Print</vt:lpstr>
      <vt:lpstr>LinLibertineT</vt:lpstr>
      <vt:lpstr>Trebuchet MS</vt:lpstr>
      <vt:lpstr>Open Sans</vt:lpstr>
      <vt:lpstr>Cambria Math</vt:lpstr>
      <vt:lpstr>BatangChe</vt:lpstr>
      <vt:lpstr>MS PGothic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黄鑫</cp:lastModifiedBy>
  <cp:revision>314</cp:revision>
  <dcterms:created xsi:type="dcterms:W3CDTF">2019-06-19T02:08:00Z</dcterms:created>
  <dcterms:modified xsi:type="dcterms:W3CDTF">2026-05-13T04:50:46Z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5A14E8F443A84EB09FF0653469C4FA43_11</vt:lpwstr>
  </property>
</Properties>
</file>